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9"/>
  </p:notesMasterIdLst>
  <p:handoutMasterIdLst>
    <p:handoutMasterId r:id="rId10"/>
  </p:handoutMasterIdLst>
  <p:sldIdLst>
    <p:sldId id="261" r:id="rId2"/>
    <p:sldId id="262" r:id="rId3"/>
    <p:sldId id="263" r:id="rId4"/>
    <p:sldId id="264" r:id="rId5"/>
    <p:sldId id="265" r:id="rId6"/>
    <p:sldId id="266" r:id="rId7"/>
    <p:sldId id="267" r:id="rId8"/>
  </p:sldIdLst>
  <p:sldSz cx="9144000" cy="6858000" type="screen4x3"/>
  <p:notesSz cx="6796088" cy="9928225"/>
  <p:defaultTextStyle>
    <a:defPPr>
      <a:defRPr lang="bg-BG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33CC"/>
    <a:srgbClr val="FF66FF"/>
    <a:srgbClr val="FF9900"/>
    <a:srgbClr val="FFCCFF"/>
    <a:srgbClr val="FFFF66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2" autoAdjust="0"/>
    <p:restoredTop sz="94575" autoAdjust="0"/>
  </p:normalViewPr>
  <p:slideViewPr>
    <p:cSldViewPr>
      <p:cViewPr varScale="1">
        <p:scale>
          <a:sx n="66" d="100"/>
          <a:sy n="66" d="100"/>
        </p:scale>
        <p:origin x="1276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971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544" y="0"/>
            <a:ext cx="2944971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37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091"/>
            <a:ext cx="2944971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37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544" y="9430091"/>
            <a:ext cx="2944971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E61DEE7-18C6-4BA1-A1ED-B87D121598D9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12987985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971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544" y="0"/>
            <a:ext cx="2944971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6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609" y="4715907"/>
            <a:ext cx="5436870" cy="4467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bg-BG" noProof="0" smtClean="0"/>
              <a:t>Click to edit Master text styles</a:t>
            </a:r>
          </a:p>
          <a:p>
            <a:pPr lvl="1"/>
            <a:r>
              <a:rPr lang="bg-BG" altLang="bg-BG" noProof="0" smtClean="0"/>
              <a:t>Second level</a:t>
            </a:r>
          </a:p>
          <a:p>
            <a:pPr lvl="2"/>
            <a:r>
              <a:rPr lang="bg-BG" altLang="bg-BG" noProof="0" smtClean="0"/>
              <a:t>Third level</a:t>
            </a:r>
          </a:p>
          <a:p>
            <a:pPr lvl="3"/>
            <a:r>
              <a:rPr lang="bg-BG" altLang="bg-BG" noProof="0" smtClean="0"/>
              <a:t>Fourth level</a:t>
            </a:r>
          </a:p>
          <a:p>
            <a:pPr lvl="4"/>
            <a:r>
              <a:rPr lang="bg-BG" altLang="bg-BG" noProof="0" smtClean="0"/>
              <a:t>Fifth level</a:t>
            </a:r>
          </a:p>
        </p:txBody>
      </p:sp>
      <p:sp>
        <p:nvSpPr>
          <p:cNvPr id="146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4971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6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544" y="9430091"/>
            <a:ext cx="2944971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8B207FB-EC3C-4EF5-A8BB-68F3EE66829E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13744473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9C55AA7-72FC-453C-BCDB-41CF217BF095}" type="slidenum">
              <a:rPr lang="bg-BG" altLang="bg-BG" smtClean="0"/>
              <a:pPr/>
              <a:t>1</a:t>
            </a:fld>
            <a:endParaRPr lang="bg-BG" altLang="bg-BG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bg-BG" altLang="bg-BG" smtClean="0"/>
          </a:p>
        </p:txBody>
      </p:sp>
    </p:spTree>
    <p:extLst>
      <p:ext uri="{BB962C8B-B14F-4D97-AF65-F5344CB8AC3E}">
        <p14:creationId xmlns:p14="http://schemas.microsoft.com/office/powerpoint/2010/main" val="3930386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18A739-95FC-4364-B330-9A7199DE2E08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3388902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D46101-5A80-45F8-93A6-BBFC26185F48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3939206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210B3-6050-447A-8AA7-7CF83F158696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42839271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A8C641-999E-4DD4-89CF-EEC5BCFF8EA4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2124323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4C8669-B8CD-4CF3-92D3-96AC3632978A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838224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99AB34-AE50-475E-8414-35C6B6B8A6E5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1181625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D688FE-C5B5-4085-9D27-85BEF87E7FA9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719481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E04B72-5D1C-4ABB-AD3D-09544373D6D6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589813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A4D95-BFED-497F-A6B2-BA60ECB2A56E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1674281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AE3CC6-255D-4600-BCD6-A0B66E9E4DE2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3509547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EACA53-FB04-41C3-9148-4AB47D620A5D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1787185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bg-BG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66DD5-5770-45A2-B29E-6482C6D8B9B8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1477512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bg-BG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bg-BG" smtClean="0"/>
              <a:t>Click to edit Master text styles</a:t>
            </a:r>
          </a:p>
          <a:p>
            <a:pPr lvl="1"/>
            <a:r>
              <a:rPr lang="bg-BG" altLang="bg-BG" smtClean="0"/>
              <a:t>Second level</a:t>
            </a:r>
          </a:p>
          <a:p>
            <a:pPr lvl="2"/>
            <a:r>
              <a:rPr lang="bg-BG" altLang="bg-BG" smtClean="0"/>
              <a:t>Third level</a:t>
            </a:r>
          </a:p>
          <a:p>
            <a:pPr lvl="3"/>
            <a:r>
              <a:rPr lang="bg-BG" altLang="bg-BG" smtClean="0"/>
              <a:t>Fourth level</a:t>
            </a:r>
          </a:p>
          <a:p>
            <a:pPr lvl="4"/>
            <a:r>
              <a:rPr lang="bg-BG" altLang="bg-BG" smtClean="0"/>
              <a:t>Fifth level</a:t>
            </a:r>
          </a:p>
        </p:txBody>
      </p:sp>
      <p:sp>
        <p:nvSpPr>
          <p:cNvPr id="1075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075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2A4E8C7B-A595-4684-92CE-B0AD3EDCF3F7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.org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49" y="2702610"/>
            <a:ext cx="7993063" cy="2882900"/>
          </a:xfrm>
        </p:spPr>
        <p:txBody>
          <a:bodyPr anchor="ctr"/>
          <a:lstStyle/>
          <a:p>
            <a:pPr eaLnBrk="1" hangingPunct="1">
              <a:defRPr/>
            </a:pPr>
            <a:r>
              <a:rPr lang="en-US" altLang="bg-BG" b="1" dirty="0" smtClean="0">
                <a:latin typeface="Georgia" panose="02040502050405020303" pitchFamily="18" charset="0"/>
              </a:rPr>
              <a:t/>
            </a:r>
            <a:br>
              <a:rPr lang="en-US" altLang="bg-BG" b="1" dirty="0" smtClean="0">
                <a:latin typeface="Georgia" panose="02040502050405020303" pitchFamily="18" charset="0"/>
              </a:rPr>
            </a:br>
            <a:r>
              <a:rPr lang="en-US" altLang="bg-BG" b="1" dirty="0" smtClean="0">
                <a:latin typeface="Georgia" panose="02040502050405020303" pitchFamily="18" charset="0"/>
              </a:rPr>
              <a:t/>
            </a:r>
            <a:br>
              <a:rPr lang="en-US" altLang="bg-BG" b="1" dirty="0" smtClean="0">
                <a:latin typeface="Georgia" panose="02040502050405020303" pitchFamily="18" charset="0"/>
              </a:rPr>
            </a:br>
            <a:r>
              <a:rPr lang="bg-BG" altLang="bg-BG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Същност и предназначение на </a:t>
            </a:r>
            <a:r>
              <a:rPr lang="en-US" altLang="bg-BG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HTML</a:t>
            </a:r>
            <a:r>
              <a:rPr lang="bg-BG" altLang="bg-BG" b="1" dirty="0" smtClean="0">
                <a:latin typeface="Georgia" panose="02040502050405020303" pitchFamily="18" charset="0"/>
              </a:rPr>
              <a:t/>
            </a:r>
            <a:br>
              <a:rPr lang="bg-BG" altLang="bg-BG" b="1" dirty="0" smtClean="0">
                <a:latin typeface="Georgia" panose="02040502050405020303" pitchFamily="18" charset="0"/>
              </a:rPr>
            </a:br>
            <a:endParaRPr lang="bg-BG" altLang="bg-BG" b="1" dirty="0" smtClean="0">
              <a:latin typeface="Georgia" panose="02040502050405020303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t="48282" r="50000"/>
          <a:stretch/>
        </p:blipFill>
        <p:spPr>
          <a:xfrm>
            <a:off x="3488530" y="908720"/>
            <a:ext cx="2095500" cy="21675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14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493713" y="404813"/>
            <a:ext cx="8229600" cy="56197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bg-BG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1. </a:t>
            </a:r>
            <a:r>
              <a:rPr lang="bg-BG" altLang="bg-BG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Общи сведения за езика HTML</a:t>
            </a:r>
            <a:r>
              <a:rPr lang="bg-BG" altLang="bg-B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341438"/>
            <a:ext cx="8642350" cy="4905375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en-US" altLang="bg-BG" sz="1800" b="1" dirty="0" smtClean="0">
              <a:latin typeface="Georgia" panose="02040502050405020303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bg-BG" altLang="bg-BG" sz="1800" b="1" dirty="0" smtClean="0">
                <a:latin typeface="Georgia" panose="02040502050405020303" pitchFamily="18" charset="0"/>
              </a:rPr>
              <a:t>HTML</a:t>
            </a:r>
            <a:r>
              <a:rPr lang="bg-BG" altLang="bg-BG" sz="1800" dirty="0" smtClean="0">
                <a:latin typeface="Georgia" panose="02040502050405020303" pitchFamily="18" charset="0"/>
              </a:rPr>
              <a:t> (Hyper Text Markup Language) - език за маркиране на хипертекст. </a:t>
            </a:r>
            <a:endParaRPr lang="en-US" altLang="bg-BG" sz="1800" dirty="0" smtClean="0">
              <a:latin typeface="Georgia" panose="02040502050405020303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bg-BG" altLang="bg-BG" sz="1800" dirty="0" smtClean="0">
              <a:latin typeface="Georgia" panose="02040502050405020303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bg-BG" altLang="bg-BG" sz="1800" b="1" dirty="0" smtClean="0">
                <a:latin typeface="Georgia" panose="02040502050405020303" pitchFamily="18" charset="0"/>
              </a:rPr>
              <a:t>HTML </a:t>
            </a:r>
            <a:r>
              <a:rPr lang="bg-BG" altLang="bg-BG" sz="1800" dirty="0" smtClean="0">
                <a:latin typeface="Georgia" panose="02040502050405020303" pitchFamily="18" charset="0"/>
              </a:rPr>
              <a:t>е езикът, на който се казва на браузъра как да покаже страницата. </a:t>
            </a:r>
            <a:endParaRPr lang="en-US" altLang="bg-BG" sz="1800" dirty="0" smtClean="0">
              <a:latin typeface="Georgia" panose="02040502050405020303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bg-BG" altLang="bg-BG" sz="1800" dirty="0" smtClean="0">
              <a:latin typeface="Georgia" panose="02040502050405020303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bg-BG" altLang="bg-BG" sz="1800" b="1" dirty="0" smtClean="0">
                <a:latin typeface="Georgia" panose="02040502050405020303" pitchFamily="18" charset="0"/>
              </a:rPr>
              <a:t>HTML</a:t>
            </a:r>
            <a:r>
              <a:rPr lang="bg-BG" altLang="bg-BG" sz="1800" dirty="0" smtClean="0">
                <a:latin typeface="Georgia" panose="02040502050405020303" pitchFamily="18" charset="0"/>
              </a:rPr>
              <a:t> файлът съдържа само букви, цифри и символи, които се четат от кой да е редактор и това прави HTML универсален език. </a:t>
            </a:r>
            <a:endParaRPr lang="en-US" altLang="bg-BG" sz="1800" dirty="0" smtClean="0">
              <a:latin typeface="Georgia" panose="02040502050405020303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bg-BG" altLang="bg-BG" sz="1800" dirty="0" smtClean="0">
              <a:latin typeface="Georgia" panose="02040502050405020303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bg-BG" altLang="bg-BG" sz="1800" b="1" dirty="0" smtClean="0">
                <a:latin typeface="Georgia" panose="02040502050405020303" pitchFamily="18" charset="0"/>
              </a:rPr>
              <a:t>HTML</a:t>
            </a:r>
            <a:r>
              <a:rPr lang="bg-BG" altLang="bg-BG" sz="1800" dirty="0" smtClean="0">
                <a:latin typeface="Georgia" panose="02040502050405020303" pitchFamily="18" charset="0"/>
              </a:rPr>
              <a:t> може да се усъвършенства допълнително с </a:t>
            </a:r>
            <a:r>
              <a:rPr lang="bg-BG" altLang="bg-BG" sz="1800" b="1" dirty="0" smtClean="0">
                <a:latin typeface="Georgia" panose="02040502050405020303" pitchFamily="18" charset="0"/>
              </a:rPr>
              <a:t>JavaScript</a:t>
            </a:r>
            <a:r>
              <a:rPr lang="bg-BG" altLang="bg-BG" sz="1800" dirty="0" smtClean="0">
                <a:latin typeface="Georgia" panose="02040502050405020303" pitchFamily="18" charset="0"/>
              </a:rPr>
              <a:t> и други езици за web-програмиране и така страниците да станат динамични. </a:t>
            </a:r>
            <a:endParaRPr lang="en-US" altLang="bg-BG" sz="1800" dirty="0" smtClean="0">
              <a:latin typeface="Georgia" panose="02040502050405020303" pitchFamily="18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bg-BG" altLang="bg-BG" sz="1800" dirty="0" smtClean="0">
              <a:latin typeface="Georgia" panose="02040502050405020303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bg-BG" altLang="bg-BG" sz="1800" b="1" dirty="0" smtClean="0">
                <a:latin typeface="Georgia" panose="02040502050405020303" pitchFamily="18" charset="0"/>
              </a:rPr>
              <a:t>HTML </a:t>
            </a:r>
            <a:r>
              <a:rPr lang="bg-BG" altLang="bg-BG" sz="1800" dirty="0" smtClean="0">
                <a:latin typeface="Georgia" panose="02040502050405020303" pitchFamily="18" charset="0"/>
              </a:rPr>
              <a:t>непрекъснато се развива и в него се появяват нововъведения. </a:t>
            </a:r>
            <a:r>
              <a:rPr lang="en-US" altLang="bg-BG" sz="1800" dirty="0" smtClean="0">
                <a:latin typeface="Georgia" panose="02040502050405020303" pitchFamily="18" charset="0"/>
              </a:rPr>
              <a:t>           </a:t>
            </a:r>
            <a:r>
              <a:rPr lang="bg-BG" altLang="bg-BG" sz="1800" dirty="0" smtClean="0">
                <a:latin typeface="Georgia" panose="02040502050405020303" pitchFamily="18" charset="0"/>
              </a:rPr>
              <a:t>За да има някакъв ред и всички версии да са съвместими с различните браузъри е създадена организацията </a:t>
            </a:r>
            <a:r>
              <a:rPr lang="bg-BG" altLang="bg-BG" sz="1800" b="1" dirty="0" smtClean="0">
                <a:latin typeface="Georgia" panose="02040502050405020303" pitchFamily="18" charset="0"/>
              </a:rPr>
              <a:t>World Wide Web Consortium </a:t>
            </a:r>
            <a:r>
              <a:rPr lang="bg-BG" altLang="bg-BG" sz="1800" dirty="0" smtClean="0">
                <a:latin typeface="Georgia" panose="02040502050405020303" pitchFamily="18" charset="0"/>
              </a:rPr>
              <a:t>(</a:t>
            </a:r>
            <a:r>
              <a:rPr lang="bg-BG" altLang="bg-BG" sz="1800" dirty="0" smtClean="0">
                <a:latin typeface="Georgia" panose="02040502050405020303" pitchFamily="18" charset="0"/>
                <a:hlinkClick r:id="rId2"/>
              </a:rPr>
              <a:t>www.w3.org</a:t>
            </a:r>
            <a:r>
              <a:rPr lang="bg-BG" altLang="bg-BG" sz="1800" dirty="0" smtClean="0">
                <a:latin typeface="Georgia" panose="02040502050405020303" pitchFamily="18" charset="0"/>
              </a:rPr>
              <a:t>) </a:t>
            </a:r>
            <a:endParaRPr lang="en-US" altLang="bg-BG" sz="1800" dirty="0" smtClean="0">
              <a:latin typeface="Georgia" panose="02040502050405020303" pitchFamily="18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bg-BG" altLang="bg-BG" sz="1800" dirty="0" smtClean="0">
              <a:latin typeface="Georgia" panose="02040502050405020303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bg-BG" altLang="bg-BG" sz="1800" dirty="0" smtClean="0">
                <a:latin typeface="Georgia" panose="02040502050405020303" pitchFamily="18" charset="0"/>
              </a:rPr>
              <a:t>Командите в</a:t>
            </a:r>
            <a:r>
              <a:rPr lang="bg-BG" altLang="bg-BG" sz="1800" b="1" dirty="0" smtClean="0">
                <a:latin typeface="Georgia" panose="02040502050405020303" pitchFamily="18" charset="0"/>
              </a:rPr>
              <a:t> HTML </a:t>
            </a:r>
            <a:r>
              <a:rPr lang="bg-BG" altLang="bg-BG" sz="1800" dirty="0" smtClean="0">
                <a:latin typeface="Georgia" panose="02040502050405020303" pitchFamily="18" charset="0"/>
              </a:rPr>
              <a:t>се наричат тагове и в повечето случаи са по двойки - начален и краен таг.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bg-BG" altLang="bg-BG" sz="2200" b="1" dirty="0" smtClean="0">
              <a:solidFill>
                <a:schemeClr val="bg2"/>
              </a:solidFill>
              <a:latin typeface="Georgia" panose="020405020504050203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15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57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5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15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15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157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157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157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4" grpId="0"/>
      <p:bldP spid="115715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75" y="879475"/>
            <a:ext cx="8858250" cy="72072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bg-BG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2. </a:t>
            </a:r>
            <a:r>
              <a:rPr lang="bg-BG" altLang="bg-BG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Работна среда за създаване на HTML кода</a:t>
            </a:r>
            <a:r>
              <a:rPr lang="bg-BG" altLang="bg-BG" sz="2800" b="1" dirty="0" smtClean="0">
                <a:latin typeface="Georgia" panose="02040502050405020303" pitchFamily="18" charset="0"/>
              </a:rPr>
              <a:t/>
            </a:r>
            <a:br>
              <a:rPr lang="bg-BG" altLang="bg-BG" sz="2800" b="1" dirty="0" smtClean="0">
                <a:latin typeface="Georgia" panose="02040502050405020303" pitchFamily="18" charset="0"/>
              </a:rPr>
            </a:br>
            <a:endParaRPr lang="bg-BG" altLang="bg-BG" sz="2800" b="1" dirty="0" smtClean="0">
              <a:latin typeface="Georgia" panose="02040502050405020303" pitchFamily="18" charset="0"/>
            </a:endParaRP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229600" cy="4281488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v"/>
            </a:pPr>
            <a:r>
              <a:rPr lang="bg-BG" altLang="bg-BG" sz="2400" b="1" smtClean="0">
                <a:latin typeface="Georgia" panose="02040502050405020303" pitchFamily="18" charset="0"/>
              </a:rPr>
              <a:t>Обикновен текстов редактор – Noteрad. </a:t>
            </a:r>
            <a:r>
              <a:rPr lang="en-US" altLang="bg-BG" sz="2400" b="1" smtClean="0">
                <a:latin typeface="Georgia" panose="02040502050405020303" pitchFamily="18" charset="0"/>
              </a:rPr>
              <a:t>  </a:t>
            </a:r>
            <a:r>
              <a:rPr lang="bg-BG" altLang="bg-BG" sz="2400" smtClean="0">
                <a:latin typeface="Georgia" panose="02040502050405020303" pitchFamily="18" charset="0"/>
              </a:rPr>
              <a:t>Когато се използва този редактор задължително при запазване на файла трябва да се посочи освен име и разширение .htm или .html</a:t>
            </a:r>
            <a:endParaRPr lang="en-US" altLang="bg-BG" sz="2400" smtClean="0">
              <a:latin typeface="Georgia" panose="02040502050405020303" pitchFamily="18" charset="0"/>
            </a:endParaRPr>
          </a:p>
          <a:p>
            <a:pPr eaLnBrk="1" hangingPunct="1">
              <a:buFont typeface="Wingdings" panose="05000000000000000000" pitchFamily="2" charset="2"/>
              <a:buChar char="v"/>
            </a:pPr>
            <a:endParaRPr lang="bg-BG" altLang="bg-BG" sz="2400" smtClean="0">
              <a:latin typeface="Georgia" panose="02040502050405020303" pitchFamily="18" charset="0"/>
            </a:endParaRP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bg-BG" altLang="bg-BG" sz="2400" b="1" smtClean="0">
                <a:latin typeface="Georgia" panose="02040502050405020303" pitchFamily="18" charset="0"/>
              </a:rPr>
              <a:t>Специализирани редактори - Еditplus и др</a:t>
            </a:r>
            <a:r>
              <a:rPr lang="en-US" altLang="bg-BG" sz="2400" b="1" smtClean="0">
                <a:latin typeface="Georgia" panose="02040502050405020303" pitchFamily="18" charset="0"/>
              </a:rPr>
              <a:t>.</a:t>
            </a:r>
            <a:r>
              <a:rPr lang="bg-BG" altLang="bg-BG" sz="24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6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8" grpId="0"/>
      <p:bldP spid="11673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bg-BG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3. </a:t>
            </a:r>
            <a:r>
              <a:rPr lang="bg-BG" altLang="bg-BG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Структура на командите в HTML и основни понятия на езика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916113"/>
            <a:ext cx="7345363" cy="3673475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en-US" altLang="bg-BG" sz="2000" i="1" dirty="0" smtClean="0">
              <a:latin typeface="Georgia" panose="02040502050405020303" pitchFamily="18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en-US" altLang="bg-BG" sz="2000" i="1" dirty="0" smtClean="0">
              <a:latin typeface="Georgia" panose="02040502050405020303" pitchFamily="18" charset="0"/>
            </a:endParaRPr>
          </a:p>
          <a:p>
            <a:pPr marL="0" indent="0" algn="ctr" eaLnBrk="1" hangingPunct="1">
              <a:lnSpc>
                <a:spcPct val="90000"/>
              </a:lnSpc>
              <a:buFontTx/>
              <a:buNone/>
              <a:defRPr/>
            </a:pPr>
            <a:r>
              <a:rPr lang="bg-BG" altLang="bg-BG" sz="2000" i="1" dirty="0" smtClean="0">
                <a:latin typeface="Georgia" panose="02040502050405020303" pitchFamily="18" charset="0"/>
              </a:rPr>
              <a:t>Отворете </a:t>
            </a:r>
            <a:r>
              <a:rPr lang="bg-BG" altLang="bg-BG" sz="2000" b="1" i="1" dirty="0" smtClean="0">
                <a:latin typeface="Georgia" panose="02040502050405020303" pitchFamily="18" charset="0"/>
              </a:rPr>
              <a:t>Internet Explorer </a:t>
            </a:r>
            <a:r>
              <a:rPr lang="bg-BG" altLang="bg-BG" sz="2000" i="1" dirty="0" smtClean="0">
                <a:latin typeface="Georgia" panose="02040502050405020303" pitchFamily="18" charset="0"/>
              </a:rPr>
              <a:t>и влезте в някой сайт.</a:t>
            </a:r>
            <a:endParaRPr lang="en-US" altLang="bg-BG" sz="2000" i="1" dirty="0" smtClean="0">
              <a:latin typeface="Georgia" panose="02040502050405020303" pitchFamily="18" charset="0"/>
            </a:endParaRPr>
          </a:p>
          <a:p>
            <a:pPr marL="0" indent="0" algn="ctr" eaLnBrk="1" hangingPunct="1">
              <a:lnSpc>
                <a:spcPct val="90000"/>
              </a:lnSpc>
              <a:buFontTx/>
              <a:buNone/>
              <a:defRPr/>
            </a:pPr>
            <a:endParaRPr lang="en-US" altLang="bg-BG" sz="2000" i="1" dirty="0" smtClean="0">
              <a:latin typeface="Georgia" panose="02040502050405020303" pitchFamily="18" charset="0"/>
            </a:endParaRPr>
          </a:p>
          <a:p>
            <a:pPr marL="0" indent="0" algn="ctr" eaLnBrk="1" hangingPunct="1">
              <a:lnSpc>
                <a:spcPct val="90000"/>
              </a:lnSpc>
              <a:buFontTx/>
              <a:buNone/>
              <a:defRPr/>
            </a:pPr>
            <a:r>
              <a:rPr lang="bg-BG" altLang="bg-BG" sz="2000" i="1" dirty="0" smtClean="0">
                <a:latin typeface="Georgia" panose="02040502050405020303" pitchFamily="18" charset="0"/>
              </a:rPr>
              <a:t>Натиснете върху бутон </a:t>
            </a:r>
            <a:r>
              <a:rPr lang="bg-BG" altLang="bg-BG" sz="2000" b="1" i="1" dirty="0" smtClean="0">
                <a:latin typeface="Georgia" panose="02040502050405020303" pitchFamily="18" charset="0"/>
              </a:rPr>
              <a:t>"View" </a:t>
            </a:r>
            <a:r>
              <a:rPr lang="bg-BG" altLang="bg-BG" sz="2000" i="1" dirty="0" smtClean="0">
                <a:latin typeface="Georgia" panose="02040502050405020303" pitchFamily="18" charset="0"/>
              </a:rPr>
              <a:t>от най-горното меню на браузъра, а от падащото меню изберете бутон </a:t>
            </a:r>
            <a:r>
              <a:rPr lang="bg-BG" altLang="bg-BG" sz="2000" b="1" i="1" dirty="0" smtClean="0">
                <a:latin typeface="Georgia" panose="02040502050405020303" pitchFamily="18" charset="0"/>
              </a:rPr>
              <a:t>"Source“</a:t>
            </a:r>
            <a:r>
              <a:rPr lang="bg-BG" altLang="bg-BG" sz="2000" i="1" dirty="0" smtClean="0">
                <a:latin typeface="Georgia" panose="02040502050405020303" pitchFamily="18" charset="0"/>
              </a:rPr>
              <a:t>. </a:t>
            </a:r>
            <a:endParaRPr lang="en-US" altLang="bg-BG" sz="2000" i="1" dirty="0" smtClean="0">
              <a:latin typeface="Georgia" panose="02040502050405020303" pitchFamily="18" charset="0"/>
            </a:endParaRPr>
          </a:p>
          <a:p>
            <a:pPr marL="0" indent="0" algn="ctr" eaLnBrk="1" hangingPunct="1">
              <a:lnSpc>
                <a:spcPct val="90000"/>
              </a:lnSpc>
              <a:buFontTx/>
              <a:buNone/>
              <a:defRPr/>
            </a:pPr>
            <a:endParaRPr lang="en-US" altLang="bg-BG" sz="2000" i="1" dirty="0" smtClean="0">
              <a:latin typeface="Georgia" panose="02040502050405020303" pitchFamily="18" charset="0"/>
            </a:endParaRPr>
          </a:p>
          <a:p>
            <a:pPr marL="0" indent="0" algn="ctr" eaLnBrk="1" hangingPunct="1">
              <a:lnSpc>
                <a:spcPct val="90000"/>
              </a:lnSpc>
              <a:buFontTx/>
              <a:buNone/>
              <a:defRPr/>
            </a:pPr>
            <a:r>
              <a:rPr lang="bg-BG" altLang="bg-BG" sz="2000" i="1" dirty="0" smtClean="0">
                <a:latin typeface="Georgia" panose="02040502050405020303" pitchFamily="18" charset="0"/>
              </a:rPr>
              <a:t>Отваря се текстовия редактор </a:t>
            </a:r>
            <a:r>
              <a:rPr lang="bg-BG" altLang="bg-BG" sz="2000" b="1" i="1" dirty="0" smtClean="0">
                <a:latin typeface="Georgia" panose="02040502050405020303" pitchFamily="18" charset="0"/>
              </a:rPr>
              <a:t>Notepad</a:t>
            </a:r>
            <a:r>
              <a:rPr lang="bg-BG" altLang="bg-BG" sz="2000" i="1" dirty="0" smtClean="0">
                <a:latin typeface="Georgia" panose="02040502050405020303" pitchFamily="18" charset="0"/>
              </a:rPr>
              <a:t>, където виждате сорса на страницата, т.е. "суровия" код на HTML-документа.</a:t>
            </a:r>
            <a:r>
              <a:rPr lang="bg-BG" altLang="bg-BG" sz="2000" dirty="0" smtClean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7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776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7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17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177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2" grpId="0"/>
      <p:bldP spid="11776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476250"/>
            <a:ext cx="8207375" cy="5905500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en-US" altLang="bg-BG" sz="1800" dirty="0" smtClean="0">
              <a:latin typeface="Georgia" panose="02040502050405020303" pitchFamily="18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bg-BG" altLang="bg-BG" sz="1800" dirty="0" smtClean="0">
                <a:latin typeface="Georgia" panose="02040502050405020303" pitchFamily="18" charset="0"/>
              </a:rPr>
              <a:t>Основните команди (тагове) се изписват между ъглови скоби: </a:t>
            </a:r>
            <a:r>
              <a:rPr lang="bg-BG" altLang="bg-BG" sz="1800" b="1" dirty="0" smtClean="0">
                <a:latin typeface="Georgia" panose="02040502050405020303" pitchFamily="18" charset="0"/>
              </a:rPr>
              <a:t>&lt;таг&gt; </a:t>
            </a:r>
            <a:endParaRPr lang="en-US" altLang="bg-BG" sz="1800" b="1" dirty="0" smtClean="0">
              <a:latin typeface="Georgia" panose="02040502050405020303" pitchFamily="18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endParaRPr lang="bg-BG" altLang="bg-BG" sz="1800" dirty="0" smtClean="0">
              <a:latin typeface="Georgia" panose="02040502050405020303" pitchFamily="18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bg-BG" altLang="bg-BG" sz="1800" dirty="0" smtClean="0">
                <a:solidFill>
                  <a:srgbClr val="0033CC"/>
                </a:solidFill>
                <a:latin typeface="Georgia" panose="02040502050405020303" pitchFamily="18" charset="0"/>
              </a:rPr>
              <a:t>Всеки таг може да има различен брой атрибути, на които се задават стойности. </a:t>
            </a:r>
            <a:endParaRPr lang="en-US" altLang="bg-BG" sz="1800" dirty="0" smtClean="0">
              <a:solidFill>
                <a:srgbClr val="0033CC"/>
              </a:solidFill>
              <a:latin typeface="Georgia" panose="02040502050405020303" pitchFamily="18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endParaRPr lang="bg-BG" altLang="bg-BG" sz="1800" dirty="0" smtClean="0">
              <a:solidFill>
                <a:srgbClr val="0033CC"/>
              </a:solidFill>
              <a:latin typeface="Georgia" panose="02040502050405020303" pitchFamily="18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bg-BG" altLang="bg-BG" sz="1800" dirty="0" smtClean="0">
                <a:latin typeface="Georgia" panose="02040502050405020303" pitchFamily="18" charset="0"/>
              </a:rPr>
              <a:t>Между текста на командата и ъгловите скоби не трябва да се оставя празен интервал. Такъв се поставя между атрибутите на командите. </a:t>
            </a:r>
            <a:endParaRPr lang="en-US" altLang="bg-BG" sz="1800" dirty="0" smtClean="0">
              <a:latin typeface="Georgia" panose="02040502050405020303" pitchFamily="18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endParaRPr lang="bg-BG" altLang="bg-BG" sz="1800" dirty="0" smtClean="0">
              <a:latin typeface="Georgia" panose="02040502050405020303" pitchFamily="18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bg-BG" altLang="bg-BG" sz="1800" dirty="0" smtClean="0">
                <a:solidFill>
                  <a:srgbClr val="0033CC"/>
                </a:solidFill>
                <a:latin typeface="Georgia" panose="02040502050405020303" pitchFamily="18" charset="0"/>
              </a:rPr>
              <a:t>Тагът, с който започват почти всички html-документи е </a:t>
            </a:r>
            <a:r>
              <a:rPr lang="bg-BG" altLang="bg-BG" sz="1800" b="1" dirty="0" smtClean="0">
                <a:solidFill>
                  <a:srgbClr val="0033CC"/>
                </a:solidFill>
                <a:latin typeface="Georgia" panose="02040502050405020303" pitchFamily="18" charset="0"/>
              </a:rPr>
              <a:t>&lt;html&gt;. </a:t>
            </a:r>
            <a:r>
              <a:rPr lang="en-US" altLang="bg-BG" sz="1800" b="1" dirty="0" smtClean="0">
                <a:solidFill>
                  <a:srgbClr val="0033CC"/>
                </a:solidFill>
                <a:latin typeface="Georgia" panose="02040502050405020303" pitchFamily="18" charset="0"/>
              </a:rPr>
              <a:t> </a:t>
            </a:r>
            <a:r>
              <a:rPr lang="bg-BG" altLang="bg-BG" sz="1800" dirty="0" smtClean="0">
                <a:solidFill>
                  <a:srgbClr val="0033CC"/>
                </a:solidFill>
                <a:latin typeface="Georgia" panose="02040502050405020303" pitchFamily="18" charset="0"/>
              </a:rPr>
              <a:t>Краят на един html-документ е тагът </a:t>
            </a:r>
            <a:r>
              <a:rPr lang="bg-BG" altLang="bg-BG" sz="1800" b="1" dirty="0" smtClean="0">
                <a:solidFill>
                  <a:srgbClr val="0033CC"/>
                </a:solidFill>
                <a:latin typeface="Georgia" panose="02040502050405020303" pitchFamily="18" charset="0"/>
              </a:rPr>
              <a:t>&lt;/html&gt; </a:t>
            </a:r>
            <a:endParaRPr lang="en-US" altLang="bg-BG" sz="1800" b="1" dirty="0" smtClean="0">
              <a:solidFill>
                <a:srgbClr val="0033CC"/>
              </a:solidFill>
              <a:latin typeface="Georgia" panose="02040502050405020303" pitchFamily="18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endParaRPr lang="bg-BG" altLang="bg-BG" sz="1800" dirty="0" smtClean="0">
              <a:solidFill>
                <a:srgbClr val="0033CC"/>
              </a:solidFill>
              <a:latin typeface="Georgia" panose="02040502050405020303" pitchFamily="18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bg-BG" altLang="bg-BG" sz="1800" dirty="0" smtClean="0">
                <a:latin typeface="Georgia" panose="02040502050405020303" pitchFamily="18" charset="0"/>
              </a:rPr>
              <a:t>Когато един таг няма завършващ, например тагът </a:t>
            </a:r>
            <a:r>
              <a:rPr lang="bg-BG" altLang="bg-BG" sz="1800" b="1" dirty="0" smtClean="0">
                <a:latin typeface="Georgia" panose="02040502050405020303" pitchFamily="18" charset="0"/>
              </a:rPr>
              <a:t>&lt;br&gt; </a:t>
            </a:r>
            <a:r>
              <a:rPr lang="bg-BG" altLang="bg-BG" sz="1800" dirty="0" smtClean="0">
                <a:latin typeface="Georgia" panose="02040502050405020303" pitchFamily="18" charset="0"/>
              </a:rPr>
              <a:t>за започване на нов ред, според изискването на </a:t>
            </a:r>
            <a:r>
              <a:rPr lang="bg-BG" altLang="bg-BG" sz="1800" b="1" dirty="0" smtClean="0">
                <a:latin typeface="Georgia" panose="02040502050405020303" pitchFamily="18" charset="0"/>
              </a:rPr>
              <a:t>XHTML </a:t>
            </a:r>
            <a:r>
              <a:rPr lang="bg-BG" altLang="bg-BG" sz="1800" dirty="0" smtClean="0">
                <a:latin typeface="Georgia" panose="02040502050405020303" pitchFamily="18" charset="0"/>
              </a:rPr>
              <a:t>в края на единствения таг се поставя наклонена черта преди дясната скоба, ето така </a:t>
            </a:r>
            <a:r>
              <a:rPr lang="bg-BG" altLang="bg-BG" sz="1800" b="1" dirty="0" smtClean="0">
                <a:latin typeface="Georgia" panose="02040502050405020303" pitchFamily="18" charset="0"/>
              </a:rPr>
              <a:t>&lt;br/&gt; </a:t>
            </a:r>
            <a:endParaRPr lang="en-US" altLang="bg-BG" sz="1800" b="1" dirty="0" smtClean="0">
              <a:latin typeface="Georgia" panose="02040502050405020303" pitchFamily="18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endParaRPr lang="bg-BG" altLang="bg-BG" sz="1800" dirty="0" smtClean="0">
              <a:latin typeface="Georgia" panose="02040502050405020303" pitchFamily="18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bg-BG" altLang="bg-BG" sz="1800" dirty="0" smtClean="0">
                <a:solidFill>
                  <a:srgbClr val="0033CC"/>
                </a:solidFill>
                <a:latin typeface="Georgia" panose="02040502050405020303" pitchFamily="18" charset="0"/>
              </a:rPr>
              <a:t>В документа може да се поставят коментари, които не влияят на съдържанието на страницата, а са само полезна информация за разработчика. </a:t>
            </a:r>
            <a:r>
              <a:rPr lang="en-US" altLang="bg-BG" sz="1800" dirty="0" smtClean="0">
                <a:solidFill>
                  <a:srgbClr val="0033CC"/>
                </a:solidFill>
                <a:latin typeface="Georgia" panose="02040502050405020303" pitchFamily="18" charset="0"/>
              </a:rPr>
              <a:t>                                                                                                           </a:t>
            </a:r>
            <a:r>
              <a:rPr lang="bg-BG" altLang="bg-BG" sz="1800" dirty="0" smtClean="0">
                <a:solidFill>
                  <a:srgbClr val="0033CC"/>
                </a:solidFill>
                <a:latin typeface="Georgia" panose="02040502050405020303" pitchFamily="18" charset="0"/>
              </a:rPr>
              <a:t>За да останат скрити (да не се появят в прозореца на браузъра) те се описват с таг за коментар </a:t>
            </a:r>
            <a:r>
              <a:rPr lang="bg-BG" altLang="bg-BG" sz="1800" b="1" dirty="0" smtClean="0">
                <a:solidFill>
                  <a:srgbClr val="0033CC"/>
                </a:solidFill>
                <a:latin typeface="Georgia" panose="02040502050405020303" pitchFamily="18" charset="0"/>
              </a:rPr>
              <a:t>&lt;!-- Коментарен текст --&gt;</a:t>
            </a:r>
            <a:endParaRPr lang="bg-BG" altLang="bg-BG" sz="1800" b="1" dirty="0" smtClean="0">
              <a:solidFill>
                <a:srgbClr val="0033CC"/>
              </a:solidFill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bg-BG" altLang="bg-BG" sz="2000" dirty="0" smtClean="0">
              <a:solidFill>
                <a:srgbClr val="00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878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8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18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187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187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187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7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bg-BG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4. </a:t>
            </a:r>
            <a:r>
              <a:rPr lang="bg-BG" altLang="bg-BG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Основната структура на документа е:</a:t>
            </a:r>
            <a:r>
              <a:rPr lang="bg-BG" altLang="bg-B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341438"/>
            <a:ext cx="8569325" cy="4967287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endParaRPr lang="en-US" altLang="bg-BG" sz="2400" b="1" dirty="0" smtClean="0">
              <a:solidFill>
                <a:srgbClr val="FF0000"/>
              </a:solidFill>
              <a:latin typeface="Georgia" panose="02040502050405020303" pitchFamily="18" charset="0"/>
            </a:endParaRPr>
          </a:p>
          <a:p>
            <a:pPr marL="0" indent="0" eaLnBrk="1" hangingPunct="1">
              <a:buFontTx/>
              <a:buNone/>
              <a:defRPr/>
            </a:pPr>
            <a:r>
              <a:rPr lang="en-US" altLang="bg-BG" sz="2400" b="1" dirty="0" smtClean="0">
                <a:solidFill>
                  <a:srgbClr val="FF0000"/>
                </a:solidFill>
                <a:latin typeface="Georgia" panose="02040502050405020303" pitchFamily="18" charset="0"/>
              </a:rPr>
              <a:t> </a:t>
            </a:r>
            <a:r>
              <a:rPr lang="bg-BG" altLang="bg-BG" sz="2400" b="1" dirty="0" smtClean="0">
                <a:solidFill>
                  <a:srgbClr val="FF0000"/>
                </a:solidFill>
                <a:latin typeface="Georgia" panose="02040502050405020303" pitchFamily="18" charset="0"/>
              </a:rPr>
              <a:t>&lt;html&gt;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altLang="bg-BG" sz="2400" b="1" dirty="0" smtClean="0">
                <a:solidFill>
                  <a:srgbClr val="92D050"/>
                </a:solidFill>
                <a:latin typeface="Georgia" panose="02040502050405020303" pitchFamily="18" charset="0"/>
              </a:rPr>
              <a:t> </a:t>
            </a:r>
            <a:r>
              <a:rPr lang="bg-BG" altLang="bg-BG" sz="2400" b="1" dirty="0" smtClean="0">
                <a:solidFill>
                  <a:srgbClr val="92D050"/>
                </a:solidFill>
                <a:latin typeface="Georgia" panose="02040502050405020303" pitchFamily="18" charset="0"/>
              </a:rPr>
              <a:t>&lt;head&gt;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altLang="bg-BG" sz="2400" b="1" dirty="0" smtClean="0">
                <a:solidFill>
                  <a:srgbClr val="FF9900"/>
                </a:solidFill>
                <a:latin typeface="Georgia" panose="02040502050405020303" pitchFamily="18" charset="0"/>
              </a:rPr>
              <a:t> &lt;title&gt;</a:t>
            </a:r>
            <a:r>
              <a:rPr lang="en-US" altLang="bg-BG" sz="2400" b="1" dirty="0" smtClean="0">
                <a:latin typeface="Georgia" panose="02040502050405020303" pitchFamily="18" charset="0"/>
              </a:rPr>
              <a:t>My first web page</a:t>
            </a:r>
            <a:r>
              <a:rPr lang="en-US" altLang="bg-BG" sz="2400" b="1" dirty="0" smtClean="0">
                <a:solidFill>
                  <a:srgbClr val="FF9900"/>
                </a:solidFill>
                <a:latin typeface="Georgia" panose="02040502050405020303" pitchFamily="18" charset="0"/>
              </a:rPr>
              <a:t>&lt;/title&gt;</a:t>
            </a:r>
            <a:endParaRPr lang="bg-BG" altLang="bg-BG" sz="2400" b="1" dirty="0" smtClean="0">
              <a:solidFill>
                <a:srgbClr val="FF9900"/>
              </a:solidFill>
              <a:latin typeface="Georgia" panose="02040502050405020303" pitchFamily="18" charset="0"/>
            </a:endParaRPr>
          </a:p>
          <a:p>
            <a:pPr marL="0" indent="0" eaLnBrk="1" hangingPunct="1">
              <a:buFontTx/>
              <a:buNone/>
              <a:defRPr/>
            </a:pPr>
            <a:r>
              <a:rPr lang="en-US" altLang="bg-BG" sz="2400" b="1" dirty="0" smtClean="0">
                <a:solidFill>
                  <a:srgbClr val="92D050"/>
                </a:solidFill>
                <a:latin typeface="Georgia" panose="02040502050405020303" pitchFamily="18" charset="0"/>
              </a:rPr>
              <a:t> </a:t>
            </a:r>
            <a:r>
              <a:rPr lang="bg-BG" altLang="bg-BG" sz="2400" b="1" dirty="0" smtClean="0">
                <a:solidFill>
                  <a:srgbClr val="92D050"/>
                </a:solidFill>
                <a:latin typeface="Georgia" panose="02040502050405020303" pitchFamily="18" charset="0"/>
              </a:rPr>
              <a:t>&lt;/head&gt;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altLang="bg-BG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bg-BG" altLang="bg-BG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Georgia" panose="02040502050405020303" pitchFamily="18" charset="0"/>
              </a:rPr>
              <a:t>&lt;body&gt;</a:t>
            </a:r>
          </a:p>
          <a:p>
            <a:pPr marL="0" indent="0" eaLnBrk="1" hangingPunct="1">
              <a:buFontTx/>
              <a:buNone/>
              <a:defRPr/>
            </a:pPr>
            <a:r>
              <a:rPr lang="bg-BG" altLang="bg-BG" sz="2400" b="1" dirty="0" smtClean="0">
                <a:latin typeface="Georgia" panose="02040502050405020303" pitchFamily="18" charset="0"/>
              </a:rPr>
              <a:t>Същинска част - текста и всичко останало, </a:t>
            </a:r>
            <a:r>
              <a:rPr lang="en-US" altLang="bg-BG" sz="2400" b="1" dirty="0" smtClean="0">
                <a:latin typeface="Georgia" panose="02040502050405020303" pitchFamily="18" charset="0"/>
              </a:rPr>
              <a:t> </a:t>
            </a:r>
            <a:r>
              <a:rPr lang="bg-BG" altLang="bg-BG" sz="2400" b="1" dirty="0" smtClean="0">
                <a:latin typeface="Georgia" panose="02040502050405020303" pitchFamily="18" charset="0"/>
              </a:rPr>
              <a:t>което се визуализира в прозореца на браузъра</a:t>
            </a:r>
            <a:r>
              <a:rPr lang="en-US" altLang="bg-BG" sz="2400" b="1" dirty="0">
                <a:latin typeface="Georgia" panose="02040502050405020303" pitchFamily="18" charset="0"/>
              </a:rPr>
              <a:t>.</a:t>
            </a:r>
            <a:endParaRPr lang="bg-BG" altLang="bg-BG" sz="2400" b="1" dirty="0" smtClean="0">
              <a:latin typeface="Georgia" panose="02040502050405020303" pitchFamily="18" charset="0"/>
            </a:endParaRPr>
          </a:p>
          <a:p>
            <a:pPr marL="0" indent="0" eaLnBrk="1" hangingPunct="1">
              <a:buFontTx/>
              <a:buNone/>
              <a:defRPr/>
            </a:pPr>
            <a:r>
              <a:rPr lang="en-US" altLang="bg-BG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bg-BG" altLang="bg-BG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Georgia" panose="02040502050405020303" pitchFamily="18" charset="0"/>
              </a:rPr>
              <a:t>&lt;/body&gt;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altLang="bg-BG" sz="2400" b="1" dirty="0" smtClean="0">
                <a:solidFill>
                  <a:srgbClr val="FF0000"/>
                </a:solidFill>
                <a:latin typeface="Georgia" panose="02040502050405020303" pitchFamily="18" charset="0"/>
              </a:rPr>
              <a:t> </a:t>
            </a:r>
            <a:r>
              <a:rPr lang="bg-BG" altLang="bg-BG" sz="2400" b="1" dirty="0" smtClean="0">
                <a:solidFill>
                  <a:srgbClr val="FF0000"/>
                </a:solidFill>
                <a:latin typeface="Georgia" panose="02040502050405020303" pitchFamily="18" charset="0"/>
              </a:rPr>
              <a:t>&lt;/html&gt;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19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98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9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19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19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19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198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198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198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198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0" grpId="0"/>
      <p:bldP spid="119811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404813"/>
            <a:ext cx="8207375" cy="5832475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q"/>
              <a:defRPr/>
            </a:pPr>
            <a:endParaRPr lang="en-US" altLang="bg-BG" sz="2000" b="1" dirty="0" smtClean="0">
              <a:latin typeface="Georgia" panose="02040502050405020303" pitchFamily="18" charset="0"/>
            </a:endParaRPr>
          </a:p>
          <a:p>
            <a:pPr eaLnBrk="1" hangingPunct="1">
              <a:buFont typeface="Wingdings" panose="05000000000000000000" pitchFamily="2" charset="2"/>
              <a:buChar char="q"/>
              <a:defRPr/>
            </a:pPr>
            <a:r>
              <a:rPr lang="en-US" altLang="bg-BG" sz="2000" b="1" dirty="0" smtClean="0">
                <a:latin typeface="Georgia" panose="02040502050405020303" pitchFamily="18" charset="0"/>
              </a:rPr>
              <a:t>&lt;HEAD&gt;</a:t>
            </a:r>
            <a:r>
              <a:rPr lang="bg-BG" altLang="bg-BG" sz="2000" dirty="0" smtClean="0">
                <a:latin typeface="Georgia" panose="02040502050405020303" pitchFamily="18" charset="0"/>
              </a:rPr>
              <a:t>съдържа информация за самия </a:t>
            </a:r>
            <a:r>
              <a:rPr lang="en-US" altLang="bg-BG" sz="2000" dirty="0" smtClean="0">
                <a:latin typeface="Georgia" panose="02040502050405020303" pitchFamily="18" charset="0"/>
              </a:rPr>
              <a:t>web</a:t>
            </a:r>
            <a:r>
              <a:rPr lang="bg-BG" altLang="bg-BG" sz="2000" dirty="0" smtClean="0">
                <a:latin typeface="Georgia" panose="02040502050405020303" pitchFamily="18" charset="0"/>
              </a:rPr>
              <a:t> документ, обикновено там стои заглавието на документа</a:t>
            </a:r>
            <a:r>
              <a:rPr lang="en-US" altLang="bg-BG" sz="2000" b="1" dirty="0" smtClean="0">
                <a:latin typeface="Georgia" panose="02040502050405020303" pitchFamily="18" charset="0"/>
              </a:rPr>
              <a:t>&lt;/HEAD&gt;</a:t>
            </a:r>
            <a:r>
              <a:rPr lang="bg-BG" altLang="bg-BG" sz="2000" b="1" dirty="0" smtClean="0">
                <a:latin typeface="Georgia" panose="02040502050405020303" pitchFamily="18" charset="0"/>
              </a:rPr>
              <a:t> </a:t>
            </a:r>
            <a:endParaRPr lang="en-US" altLang="bg-BG" sz="2000" b="1" dirty="0" smtClean="0">
              <a:latin typeface="Georgia" panose="02040502050405020303" pitchFamily="18" charset="0"/>
            </a:endParaRPr>
          </a:p>
          <a:p>
            <a:pPr eaLnBrk="1" hangingPunct="1">
              <a:buFont typeface="Wingdings" panose="05000000000000000000" pitchFamily="2" charset="2"/>
              <a:buChar char="q"/>
              <a:defRPr/>
            </a:pPr>
            <a:endParaRPr lang="en-US" altLang="bg-BG" sz="2000" dirty="0" smtClean="0">
              <a:latin typeface="Georgia" panose="02040502050405020303" pitchFamily="18" charset="0"/>
            </a:endParaRPr>
          </a:p>
          <a:p>
            <a:pPr eaLnBrk="1" hangingPunct="1">
              <a:buFont typeface="Wingdings" panose="05000000000000000000" pitchFamily="2" charset="2"/>
              <a:buChar char="q"/>
              <a:defRPr/>
            </a:pPr>
            <a:r>
              <a:rPr lang="bg-BG" altLang="bg-BG" sz="2000" dirty="0" smtClean="0">
                <a:latin typeface="Georgia" panose="02040502050405020303" pitchFamily="18" charset="0"/>
              </a:rPr>
              <a:t>Самото заглавие се въвежда между таговете:</a:t>
            </a:r>
            <a:r>
              <a:rPr lang="en-US" altLang="bg-BG" sz="2000" dirty="0" smtClean="0">
                <a:latin typeface="Georgia" panose="02040502050405020303" pitchFamily="18" charset="0"/>
              </a:rPr>
              <a:t>                     </a:t>
            </a:r>
            <a:r>
              <a:rPr lang="en-US" altLang="bg-BG" sz="2000" b="1" dirty="0" smtClean="0">
                <a:latin typeface="Georgia" panose="02040502050405020303" pitchFamily="18" charset="0"/>
              </a:rPr>
              <a:t>&lt;TITLE&gt;</a:t>
            </a:r>
            <a:r>
              <a:rPr lang="en-US" altLang="bg-BG" sz="2000" dirty="0" smtClean="0">
                <a:latin typeface="Georgia" panose="02040502050405020303" pitchFamily="18" charset="0"/>
              </a:rPr>
              <a:t>My first web page</a:t>
            </a:r>
            <a:r>
              <a:rPr lang="en-US" altLang="bg-BG" sz="2000" b="1" dirty="0" smtClean="0">
                <a:latin typeface="Georgia" panose="02040502050405020303" pitchFamily="18" charset="0"/>
              </a:rPr>
              <a:t>&lt;/TITLE&gt;                                </a:t>
            </a:r>
            <a:r>
              <a:rPr lang="bg-BG" altLang="bg-BG" sz="2000" dirty="0" smtClean="0">
                <a:latin typeface="Georgia" panose="02040502050405020303" pitchFamily="18" charset="0"/>
              </a:rPr>
              <a:t>Браузърът ще визуализира в заглавната си лента най-горе това заглавие</a:t>
            </a:r>
            <a:r>
              <a:rPr lang="en-US" altLang="bg-BG" sz="2000" dirty="0" smtClean="0">
                <a:latin typeface="Georgia" panose="02040502050405020303" pitchFamily="18" charset="0"/>
              </a:rPr>
              <a:t> </a:t>
            </a:r>
            <a:r>
              <a:rPr lang="bg-BG" altLang="bg-BG" sz="2000" dirty="0" smtClean="0">
                <a:latin typeface="Georgia" panose="02040502050405020303" pitchFamily="18" charset="0"/>
              </a:rPr>
              <a:t>(в случая </a:t>
            </a:r>
            <a:r>
              <a:rPr lang="en-US" altLang="bg-BG" sz="2000" dirty="0" smtClean="0">
                <a:latin typeface="Georgia" panose="02040502050405020303" pitchFamily="18" charset="0"/>
              </a:rPr>
              <a:t>“My first web page”</a:t>
            </a:r>
            <a:r>
              <a:rPr lang="bg-BG" altLang="bg-BG" sz="2000" dirty="0" smtClean="0">
                <a:latin typeface="Georgia" panose="02040502050405020303" pitchFamily="18" charset="0"/>
              </a:rPr>
              <a:t>)</a:t>
            </a:r>
            <a:r>
              <a:rPr lang="en-US" altLang="bg-BG" sz="2000" dirty="0" smtClean="0">
                <a:latin typeface="Georgia" panose="02040502050405020303" pitchFamily="18" charset="0"/>
              </a:rPr>
              <a:t>.</a:t>
            </a:r>
          </a:p>
          <a:p>
            <a:pPr marL="0" indent="0" eaLnBrk="1" hangingPunct="1">
              <a:buFontTx/>
              <a:buNone/>
              <a:defRPr/>
            </a:pPr>
            <a:endParaRPr lang="en-US" altLang="bg-BG" sz="2000" dirty="0" smtClean="0">
              <a:latin typeface="Georgia" panose="02040502050405020303" pitchFamily="18" charset="0"/>
            </a:endParaRPr>
          </a:p>
          <a:p>
            <a:pPr eaLnBrk="1" hangingPunct="1">
              <a:buFont typeface="Wingdings" panose="05000000000000000000" pitchFamily="2" charset="2"/>
              <a:buChar char="q"/>
              <a:defRPr/>
            </a:pPr>
            <a:r>
              <a:rPr lang="bg-BG" altLang="bg-BG" sz="2000" dirty="0" smtClean="0">
                <a:latin typeface="Georgia" panose="02040502050405020303" pitchFamily="18" charset="0"/>
              </a:rPr>
              <a:t>Същинската част се въвежда между таговете </a:t>
            </a:r>
            <a:r>
              <a:rPr lang="en-US" altLang="bg-BG" sz="2000" b="1" dirty="0" smtClean="0">
                <a:latin typeface="Georgia" panose="02040502050405020303" pitchFamily="18" charset="0"/>
              </a:rPr>
              <a:t>&lt;BODY&gt;</a:t>
            </a:r>
            <a:r>
              <a:rPr lang="bg-BG" altLang="bg-BG" sz="2000" b="1" dirty="0" smtClean="0">
                <a:latin typeface="Georgia" panose="02040502050405020303" pitchFamily="18" charset="0"/>
              </a:rPr>
              <a:t> </a:t>
            </a:r>
            <a:r>
              <a:rPr lang="bg-BG" altLang="bg-BG" sz="2000" dirty="0" smtClean="0">
                <a:latin typeface="Georgia" panose="02040502050405020303" pitchFamily="18" charset="0"/>
              </a:rPr>
              <a:t>и </a:t>
            </a:r>
            <a:r>
              <a:rPr lang="en-US" altLang="bg-BG" sz="2000" b="1" dirty="0" smtClean="0">
                <a:latin typeface="Georgia" panose="02040502050405020303" pitchFamily="18" charset="0"/>
              </a:rPr>
              <a:t>&lt;/BODY&gt;</a:t>
            </a:r>
            <a:r>
              <a:rPr lang="bg-BG" altLang="bg-BG" sz="2000" dirty="0" smtClean="0">
                <a:latin typeface="Georgia" panose="02040502050405020303" pitchFamily="18" charset="0"/>
              </a:rPr>
              <a:t>. Тук въвеждате текста, който искате да се съдържа във вашата </a:t>
            </a:r>
            <a:r>
              <a:rPr lang="en-US" altLang="bg-BG" sz="2000" dirty="0" smtClean="0">
                <a:latin typeface="Georgia" panose="02040502050405020303" pitchFamily="18" charset="0"/>
              </a:rPr>
              <a:t>web</a:t>
            </a:r>
            <a:r>
              <a:rPr lang="bg-BG" altLang="bg-BG" sz="2000" dirty="0" smtClean="0">
                <a:latin typeface="Georgia" panose="02040502050405020303" pitchFamily="18" charset="0"/>
              </a:rPr>
              <a:t> страница.</a:t>
            </a:r>
            <a:endParaRPr lang="en-US" altLang="bg-BG" sz="2000" dirty="0" smtClean="0">
              <a:latin typeface="Georgia" panose="02040502050405020303" pitchFamily="18" charset="0"/>
            </a:endParaRPr>
          </a:p>
          <a:p>
            <a:pPr marL="0" indent="0" eaLnBrk="1" hangingPunct="1">
              <a:buFontTx/>
              <a:buNone/>
              <a:defRPr/>
            </a:pPr>
            <a:endParaRPr lang="bg-BG" altLang="bg-BG" sz="2000" dirty="0" smtClean="0">
              <a:latin typeface="Georgia" panose="02040502050405020303" pitchFamily="18" charset="0"/>
            </a:endParaRPr>
          </a:p>
          <a:p>
            <a:pPr eaLnBrk="1" hangingPunct="1">
              <a:buFont typeface="Wingdings" panose="05000000000000000000" pitchFamily="2" charset="2"/>
              <a:buChar char="q"/>
              <a:defRPr/>
            </a:pPr>
            <a:r>
              <a:rPr lang="bg-BG" altLang="bg-BG" sz="2000" dirty="0" smtClean="0">
                <a:latin typeface="Georgia" panose="02040502050405020303" pitchFamily="18" charset="0"/>
              </a:rPr>
              <a:t>Може да влагате елементи, но трябва да се спазва последователноста на двойките елементи, а тя е първият отварящ елемент да отговаря на последния затварящ.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390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23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23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239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7" grpId="0" build="p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572</TotalTime>
  <Words>571</Words>
  <Application>Microsoft Office PowerPoint</Application>
  <PresentationFormat>On-screen Show (4:3)</PresentationFormat>
  <Paragraphs>57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Georgia</vt:lpstr>
      <vt:lpstr>Wingdings</vt:lpstr>
      <vt:lpstr>Default Design</vt:lpstr>
      <vt:lpstr>  Същност и предназначение на HTML </vt:lpstr>
      <vt:lpstr>1. Общи сведения за езика HTML </vt:lpstr>
      <vt:lpstr>2. Работна среда за създаване на HTML кода </vt:lpstr>
      <vt:lpstr>3. Структура на командите в HTML и основни понятия на езика</vt:lpstr>
      <vt:lpstr>PowerPoint Presentation</vt:lpstr>
      <vt:lpstr>4. Основната структура на документа е: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HTML</dc:title>
  <dc:creator>Teacher</dc:creator>
  <cp:lastModifiedBy>PG</cp:lastModifiedBy>
  <cp:revision>78</cp:revision>
  <cp:lastPrinted>2019-03-05T09:29:47Z</cp:lastPrinted>
  <dcterms:created xsi:type="dcterms:W3CDTF">2011-04-28T06:28:52Z</dcterms:created>
  <dcterms:modified xsi:type="dcterms:W3CDTF">2020-03-15T21:37:34Z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8</vt:i4>
  </property>
</Properties>
</file>